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14.jpeg" ContentType="image/jpeg"/>
  <Override PartName="/ppt/media/image16.png" ContentType="image/png"/>
  <Override PartName="/ppt/media/image15.jpeg" ContentType="image/jpe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3.jpeg" ContentType="image/jpe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12.jpeg" ContentType="image/jpeg"/>
  <Override PartName="/ppt/media/image7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1154880" y="2306880"/>
            <a:ext cx="882540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1154880" y="2306880"/>
            <a:ext cx="882540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7B7B4187-CCF3-4CBC-A49A-BDAC3F641440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11/21/20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274DD496-FDBF-4AF3-8BB4-FCCD428868E8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ck 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to 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ed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it 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Ma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st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er 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titl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e 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sty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03400" y="1905120"/>
            <a:ext cx="4395960" cy="57600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8ad0d6"/>
                </a:solidFill>
                <a:latin typeface="Century Gothic"/>
              </a:rPr>
              <a:t>Edit Master text styles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1103400" y="2514600"/>
            <a:ext cx="4395960" cy="3741480"/>
          </a:xfrm>
          <a:prstGeom prst="rect">
            <a:avLst/>
          </a:prstGeom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body"/>
          </p:nvPr>
        </p:nvSpPr>
        <p:spPr>
          <a:xfrm>
            <a:off x="5654520" y="1905120"/>
            <a:ext cx="4395960" cy="57600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8ad0d6"/>
                </a:solidFill>
                <a:latin typeface="Century Gothic"/>
              </a:rPr>
              <a:t>Edit Master text styles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body"/>
          </p:nvPr>
        </p:nvSpPr>
        <p:spPr>
          <a:xfrm>
            <a:off x="5654520" y="2514600"/>
            <a:ext cx="4395960" cy="3741480"/>
          </a:xfrm>
          <a:prstGeom prst="rect">
            <a:avLst/>
          </a:prstGeom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8" name="PlaceHolder 8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4816B993-285F-47FB-AAE3-3D9A3398A935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11/21/20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59" name="PlaceHolder 9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0" name="PlaceHolder 10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F2DBD58F-2CFC-4073-BD76-2444A28188F7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1346040" y="2523600"/>
            <a:ext cx="7670520" cy="24184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latin typeface="Calibri"/>
              </a:rPr>
              <a:t>IoT </a:t>
            </a:r>
            <a:r>
              <a:rPr b="0" lang="en-US" sz="5400" spc="-1" strike="noStrike">
                <a:solidFill>
                  <a:srgbClr val="ebebeb"/>
                </a:solidFill>
                <a:latin typeface="Calibri"/>
              </a:rPr>
              <a:t>BASE</a:t>
            </a:r>
            <a:r>
              <a:rPr b="0" lang="en-US" sz="5400" spc="-1" strike="noStrike">
                <a:solidFill>
                  <a:srgbClr val="ebebeb"/>
                </a:solidFill>
                <a:latin typeface="Calibri"/>
              </a:rPr>
              <a:t>D </a:t>
            </a:r>
            <a:r>
              <a:rPr b="0" lang="en-US" sz="5400" spc="-1" strike="noStrike">
                <a:solidFill>
                  <a:srgbClr val="ebebeb"/>
                </a:solidFill>
                <a:latin typeface="Calibri"/>
              </a:rPr>
              <a:t>AUT</a:t>
            </a:r>
            <a:r>
              <a:rPr b="0" lang="en-US" sz="5400" spc="-1" strike="noStrike">
                <a:solidFill>
                  <a:srgbClr val="ebebeb"/>
                </a:solidFill>
                <a:latin typeface="Calibri"/>
              </a:rPr>
              <a:t>OMA</a:t>
            </a:r>
            <a:r>
              <a:rPr b="0" lang="en-US" sz="5400" spc="-1" strike="noStrike">
                <a:solidFill>
                  <a:srgbClr val="ebebeb"/>
                </a:solidFill>
                <a:latin typeface="Calibri"/>
              </a:rPr>
              <a:t>TIC </a:t>
            </a:r>
            <a:r>
              <a:rPr b="0" lang="en-US" sz="5400" spc="-1" strike="noStrike">
                <a:solidFill>
                  <a:srgbClr val="ebebeb"/>
                </a:solidFill>
                <a:latin typeface="Calibri"/>
              </a:rPr>
              <a:t>BELL </a:t>
            </a:r>
            <a:r>
              <a:rPr b="0" lang="en-US" sz="5400" spc="-1" strike="noStrike">
                <a:solidFill>
                  <a:srgbClr val="ebebeb"/>
                </a:solidFill>
                <a:latin typeface="Calibri"/>
              </a:rPr>
              <a:t>SYST</a:t>
            </a:r>
            <a:r>
              <a:rPr b="0" lang="en-US" sz="5400" spc="-1" strike="noStrike">
                <a:solidFill>
                  <a:srgbClr val="ebebeb"/>
                </a:solidFill>
                <a:latin typeface="Calibri"/>
              </a:rPr>
              <a:t>EM </a:t>
            </a:r>
            <a:r>
              <a:rPr b="0" lang="en-US" sz="5400" spc="-1" strike="noStrike">
                <a:solidFill>
                  <a:srgbClr val="ebebeb"/>
                </a:solidFill>
                <a:latin typeface="Calibri"/>
              </a:rPr>
              <a:t>WIT</a:t>
            </a:r>
            <a:r>
              <a:rPr b="0" lang="en-US" sz="5400" spc="-1" strike="noStrike">
                <a:solidFill>
                  <a:srgbClr val="ebebeb"/>
                </a:solidFill>
                <a:latin typeface="Calibri"/>
              </a:rPr>
              <a:t>H </a:t>
            </a:r>
            <a:r>
              <a:rPr b="0" lang="en-US" sz="5400" spc="-1" strike="noStrike">
                <a:solidFill>
                  <a:srgbClr val="ebebeb"/>
                </a:solidFill>
                <a:latin typeface="Calibri"/>
              </a:rPr>
              <a:t>MOB</a:t>
            </a:r>
            <a:r>
              <a:rPr b="0" lang="en-US" sz="5400" spc="-1" strike="noStrike">
                <a:solidFill>
                  <a:srgbClr val="ebebeb"/>
                </a:solidFill>
                <a:latin typeface="Calibri"/>
              </a:rPr>
              <a:t>ILE </a:t>
            </a:r>
            <a:r>
              <a:rPr b="0" lang="en-US" sz="5400" spc="-1" strike="noStrike">
                <a:solidFill>
                  <a:srgbClr val="ebebeb"/>
                </a:solidFill>
                <a:latin typeface="Calibri"/>
              </a:rPr>
              <a:t>APPL</a:t>
            </a:r>
            <a:r>
              <a:rPr b="0" lang="en-US" sz="5400" spc="-1" strike="noStrike">
                <a:solidFill>
                  <a:srgbClr val="ebebeb"/>
                </a:solidFill>
                <a:latin typeface="Calibri"/>
              </a:rPr>
              <a:t>ICATI</a:t>
            </a:r>
            <a:r>
              <a:rPr b="0" lang="en-US" sz="5400" spc="-1" strike="noStrike">
                <a:solidFill>
                  <a:srgbClr val="ebebeb"/>
                </a:solidFill>
                <a:latin typeface="Calibri"/>
              </a:rPr>
              <a:t>ON</a:t>
            </a:r>
            <a:endParaRPr b="0" lang="en-US" sz="5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8046720" y="5486400"/>
            <a:ext cx="3611520" cy="861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 cap="all">
                <a:solidFill>
                  <a:srgbClr val="e6b729"/>
                </a:solidFill>
                <a:latin typeface="Century Gothic"/>
              </a:rPr>
              <a:t>S. </a:t>
            </a:r>
            <a:r>
              <a:rPr b="0" lang="en-US" sz="2400" spc="-1" strike="noStrike" cap="all">
                <a:solidFill>
                  <a:srgbClr val="e6b729"/>
                </a:solidFill>
                <a:latin typeface="Century Gothic"/>
              </a:rPr>
              <a:t>KATH</a:t>
            </a:r>
            <a:r>
              <a:rPr b="0" lang="en-US" sz="2400" spc="-1" strike="noStrike" cap="all">
                <a:solidFill>
                  <a:srgbClr val="e6b729"/>
                </a:solidFill>
                <a:latin typeface="Century Gothic"/>
              </a:rPr>
              <a:t>EESK</a:t>
            </a:r>
            <a:r>
              <a:rPr b="0" lang="en-US" sz="2400" spc="-1" strike="noStrike" cap="all">
                <a:solidFill>
                  <a:srgbClr val="e6b729"/>
                </a:solidFill>
                <a:latin typeface="Century Gothic"/>
              </a:rPr>
              <a:t>UMA</a:t>
            </a:r>
            <a:r>
              <a:rPr b="0" lang="en-US" sz="2400" spc="-1" strike="noStrike" cap="all">
                <a:solidFill>
                  <a:srgbClr val="e6b729"/>
                </a:solidFill>
                <a:latin typeface="Century Gothic"/>
              </a:rPr>
              <a:t>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 cap="all">
                <a:solidFill>
                  <a:srgbClr val="e6b729"/>
                </a:solidFill>
                <a:latin typeface="Century Gothic"/>
              </a:rPr>
              <a:t>BAT/</a:t>
            </a:r>
            <a:r>
              <a:rPr b="0" lang="en-US" sz="2400" spc="-1" strike="noStrike" cap="all">
                <a:solidFill>
                  <a:srgbClr val="e6b729"/>
                </a:solidFill>
                <a:latin typeface="Century Gothic"/>
              </a:rPr>
              <a:t>IT/</a:t>
            </a:r>
            <a:r>
              <a:rPr b="0" lang="en-US" sz="2400" spc="-1" strike="noStrike" cap="all">
                <a:solidFill>
                  <a:srgbClr val="e6b729"/>
                </a:solidFill>
                <a:latin typeface="Century Gothic"/>
              </a:rPr>
              <a:t>2018</a:t>
            </a:r>
            <a:r>
              <a:rPr b="0" lang="en-US" sz="2400" spc="-1" strike="noStrike" cap="all">
                <a:solidFill>
                  <a:srgbClr val="e6b729"/>
                </a:solidFill>
                <a:latin typeface="Century Gothic"/>
              </a:rPr>
              <a:t>/FT/</a:t>
            </a:r>
            <a:r>
              <a:rPr b="0" lang="en-US" sz="2400" spc="-1" strike="noStrike" cap="all">
                <a:solidFill>
                  <a:srgbClr val="e6b729"/>
                </a:solidFill>
                <a:latin typeface="Century Gothic"/>
              </a:rPr>
              <a:t>030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9" name="Picture 3" descr=""/>
          <p:cNvPicPr/>
          <p:nvPr/>
        </p:nvPicPr>
        <p:blipFill>
          <a:blip r:embed="rId1"/>
          <a:stretch/>
        </p:blipFill>
        <p:spPr>
          <a:xfrm>
            <a:off x="4610160" y="14040"/>
            <a:ext cx="2539440" cy="252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888120" y="266760"/>
            <a:ext cx="5029560" cy="6750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INTR</a:t>
            </a: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ODU</a:t>
            </a: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CTIO</a:t>
            </a: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N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888120" y="1424520"/>
            <a:ext cx="8825400" cy="50522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 bell is a percussion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instrument used in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schools and colleges.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This design takes over the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task of ringing the bell in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various institutions. 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The bell would ring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automatically at the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schedule time. 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The bell would control by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using smart phone.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888120" y="266760"/>
            <a:ext cx="5029560" cy="6750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OB</a:t>
            </a: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JEC</a:t>
            </a: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TIV</a:t>
            </a: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ES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888120" y="1424520"/>
            <a:ext cx="8825400" cy="50522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To create a fully automated and user-friendly bell systems that can be operated through via smartphones at schools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To maintain an effective time management through the punctual bell system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To access every function of the bell system through smartphone effectively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888120" y="266760"/>
            <a:ext cx="5029560" cy="6750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BLOCK DIAGRAM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4474440" y="1765440"/>
            <a:ext cx="1378440" cy="2615760"/>
          </a:xfrm>
          <a:prstGeom prst="rect">
            <a:avLst/>
          </a:prstGeom>
          <a:gradFill rotWithShape="0">
            <a:gsLst>
              <a:gs pos="0">
                <a:srgbClr val="fbe7e2"/>
              </a:gs>
              <a:gs pos="100000">
                <a:srgbClr val="ee9072"/>
              </a:gs>
            </a:gsLst>
            <a:lin ang="5400000"/>
          </a:gradFill>
          <a:ln cap="rnd"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06" name="CustomShape 3"/>
          <p:cNvSpPr/>
          <p:nvPr/>
        </p:nvSpPr>
        <p:spPr>
          <a:xfrm>
            <a:off x="6659640" y="1765440"/>
            <a:ext cx="1612440" cy="545760"/>
          </a:xfrm>
          <a:prstGeom prst="rect">
            <a:avLst/>
          </a:prstGeom>
          <a:gradFill rotWithShape="0">
            <a:gsLst>
              <a:gs pos="0">
                <a:srgbClr val="fbe7e2"/>
              </a:gs>
              <a:gs pos="100000">
                <a:srgbClr val="ee9072"/>
              </a:gs>
            </a:gsLst>
            <a:lin ang="5400000"/>
          </a:gradFill>
          <a:ln cap="rnd"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07" name="CustomShape 4"/>
          <p:cNvSpPr/>
          <p:nvPr/>
        </p:nvSpPr>
        <p:spPr>
          <a:xfrm>
            <a:off x="6659640" y="2654280"/>
            <a:ext cx="1612440" cy="545760"/>
          </a:xfrm>
          <a:prstGeom prst="rect">
            <a:avLst/>
          </a:prstGeom>
          <a:gradFill rotWithShape="0">
            <a:gsLst>
              <a:gs pos="0">
                <a:srgbClr val="fbe7e2"/>
              </a:gs>
              <a:gs pos="100000">
                <a:srgbClr val="ee9072"/>
              </a:gs>
            </a:gsLst>
            <a:lin ang="5400000"/>
          </a:gradFill>
          <a:ln cap="rnd"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08" name="CustomShape 5"/>
          <p:cNvSpPr/>
          <p:nvPr/>
        </p:nvSpPr>
        <p:spPr>
          <a:xfrm>
            <a:off x="6685920" y="3556440"/>
            <a:ext cx="1612440" cy="545760"/>
          </a:xfrm>
          <a:prstGeom prst="rect">
            <a:avLst/>
          </a:prstGeom>
          <a:gradFill rotWithShape="0">
            <a:gsLst>
              <a:gs pos="0">
                <a:srgbClr val="fbe7e2"/>
              </a:gs>
              <a:gs pos="100000">
                <a:srgbClr val="ee9072"/>
              </a:gs>
            </a:gsLst>
            <a:lin ang="5400000"/>
          </a:gradFill>
          <a:ln cap="rnd"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09" name="CustomShape 6"/>
          <p:cNvSpPr/>
          <p:nvPr/>
        </p:nvSpPr>
        <p:spPr>
          <a:xfrm>
            <a:off x="1963800" y="3825720"/>
            <a:ext cx="1677600" cy="545760"/>
          </a:xfrm>
          <a:prstGeom prst="rect">
            <a:avLst/>
          </a:prstGeom>
          <a:gradFill rotWithShape="0">
            <a:gsLst>
              <a:gs pos="0">
                <a:srgbClr val="fbe7e2"/>
              </a:gs>
              <a:gs pos="100000">
                <a:srgbClr val="ee9072"/>
              </a:gs>
            </a:gsLst>
            <a:lin ang="5400000"/>
          </a:gradFill>
          <a:ln cap="rnd"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10" name="CustomShape 7"/>
          <p:cNvSpPr/>
          <p:nvPr/>
        </p:nvSpPr>
        <p:spPr>
          <a:xfrm>
            <a:off x="1985760" y="1748520"/>
            <a:ext cx="1612440" cy="888480"/>
          </a:xfrm>
          <a:prstGeom prst="rect">
            <a:avLst/>
          </a:prstGeom>
          <a:gradFill rotWithShape="0">
            <a:gsLst>
              <a:gs pos="0">
                <a:srgbClr val="fbe7e2"/>
              </a:gs>
              <a:gs pos="100000">
                <a:srgbClr val="ee9072"/>
              </a:gs>
            </a:gsLst>
            <a:lin ang="5400000"/>
          </a:gradFill>
          <a:ln cap="rnd"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11" name="CustomShape 8"/>
          <p:cNvSpPr/>
          <p:nvPr/>
        </p:nvSpPr>
        <p:spPr>
          <a:xfrm>
            <a:off x="1999440" y="3010320"/>
            <a:ext cx="1612440" cy="545760"/>
          </a:xfrm>
          <a:prstGeom prst="rect">
            <a:avLst/>
          </a:prstGeom>
          <a:gradFill rotWithShape="0">
            <a:gsLst>
              <a:gs pos="0">
                <a:srgbClr val="fbe7e2"/>
              </a:gs>
              <a:gs pos="100000">
                <a:srgbClr val="ee9072"/>
              </a:gs>
            </a:gsLst>
            <a:lin ang="5400000"/>
          </a:gradFill>
          <a:ln cap="rnd"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12" name="CustomShape 9"/>
          <p:cNvSpPr/>
          <p:nvPr/>
        </p:nvSpPr>
        <p:spPr>
          <a:xfrm>
            <a:off x="6913440" y="4641840"/>
            <a:ext cx="1434600" cy="1434600"/>
          </a:xfrm>
          <a:prstGeom prst="ellipse">
            <a:avLst/>
          </a:prstGeom>
          <a:gradFill rotWithShape="0">
            <a:gsLst>
              <a:gs pos="0">
                <a:srgbClr val="fbe7e2"/>
              </a:gs>
              <a:gs pos="100000">
                <a:srgbClr val="ee9072"/>
              </a:gs>
            </a:gsLst>
            <a:lin ang="5400000"/>
          </a:gradFill>
          <a:ln cap="rnd"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13" name="CustomShape 10"/>
          <p:cNvSpPr/>
          <p:nvPr/>
        </p:nvSpPr>
        <p:spPr>
          <a:xfrm>
            <a:off x="2298240" y="2012400"/>
            <a:ext cx="9871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ESP8266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CustomShape 11"/>
          <p:cNvSpPr/>
          <p:nvPr/>
        </p:nvSpPr>
        <p:spPr>
          <a:xfrm>
            <a:off x="1972080" y="3098880"/>
            <a:ext cx="16531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POWER SUPPLY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CustomShape 12"/>
          <p:cNvSpPr/>
          <p:nvPr/>
        </p:nvSpPr>
        <p:spPr>
          <a:xfrm>
            <a:off x="7196400" y="1840320"/>
            <a:ext cx="5389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RTC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CustomShape 13"/>
          <p:cNvSpPr/>
          <p:nvPr/>
        </p:nvSpPr>
        <p:spPr>
          <a:xfrm>
            <a:off x="6987600" y="2712960"/>
            <a:ext cx="10083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EEPROM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CustomShape 14"/>
          <p:cNvSpPr/>
          <p:nvPr/>
        </p:nvSpPr>
        <p:spPr>
          <a:xfrm>
            <a:off x="6735600" y="3645000"/>
            <a:ext cx="15127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OLED DISPLAY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CustomShape 15"/>
          <p:cNvSpPr/>
          <p:nvPr/>
        </p:nvSpPr>
        <p:spPr>
          <a:xfrm>
            <a:off x="7108920" y="5117760"/>
            <a:ext cx="104364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ELECTRIC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BELL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CustomShape 16"/>
          <p:cNvSpPr/>
          <p:nvPr/>
        </p:nvSpPr>
        <p:spPr>
          <a:xfrm>
            <a:off x="4447440" y="2742840"/>
            <a:ext cx="143208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MICRO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CONTROLLER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CustomShape 17"/>
          <p:cNvSpPr/>
          <p:nvPr/>
        </p:nvSpPr>
        <p:spPr>
          <a:xfrm>
            <a:off x="2426400" y="3914280"/>
            <a:ext cx="7585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RELAY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CustomShape 18"/>
          <p:cNvSpPr/>
          <p:nvPr/>
        </p:nvSpPr>
        <p:spPr>
          <a:xfrm>
            <a:off x="5930280" y="2742840"/>
            <a:ext cx="678240" cy="158400"/>
          </a:xfrm>
          <a:prstGeom prst="lef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c93938"/>
              </a:gs>
              <a:gs pos="100000">
                <a:srgbClr val="8d110f"/>
              </a:gs>
            </a:gsLst>
            <a:lin ang="5400000"/>
          </a:gradFill>
          <a:ln cap="rnd">
            <a:round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5916960" y="3748680"/>
            <a:ext cx="678240" cy="154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0"/>
          <p:cNvSpPr/>
          <p:nvPr/>
        </p:nvSpPr>
        <p:spPr>
          <a:xfrm>
            <a:off x="5930280" y="2992680"/>
            <a:ext cx="678240" cy="154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1"/>
          <p:cNvSpPr/>
          <p:nvPr/>
        </p:nvSpPr>
        <p:spPr>
          <a:xfrm>
            <a:off x="5930280" y="1852560"/>
            <a:ext cx="678240" cy="158400"/>
          </a:xfrm>
          <a:prstGeom prst="lef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c93938"/>
              </a:gs>
              <a:gs pos="100000">
                <a:srgbClr val="8d110f"/>
              </a:gs>
            </a:gsLst>
            <a:lin ang="5400000"/>
          </a:gradFill>
          <a:ln cap="rnd">
            <a:round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5930280" y="2102400"/>
            <a:ext cx="678240" cy="154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3"/>
          <p:cNvSpPr/>
          <p:nvPr/>
        </p:nvSpPr>
        <p:spPr>
          <a:xfrm flipH="1">
            <a:off x="3704400" y="1990800"/>
            <a:ext cx="718560" cy="169920"/>
          </a:xfrm>
          <a:prstGeom prst="lef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c93938"/>
              </a:gs>
              <a:gs pos="100000">
                <a:srgbClr val="8d110f"/>
              </a:gs>
            </a:gsLst>
            <a:lin ang="5400000"/>
          </a:gradFill>
          <a:ln cap="rnd">
            <a:round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 flipH="1">
            <a:off x="3709440" y="2256840"/>
            <a:ext cx="687600" cy="16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5"/>
          <p:cNvSpPr/>
          <p:nvPr/>
        </p:nvSpPr>
        <p:spPr>
          <a:xfrm flipH="1">
            <a:off x="3678120" y="3194640"/>
            <a:ext cx="718560" cy="169920"/>
          </a:xfrm>
          <a:prstGeom prst="lef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c93938"/>
              </a:gs>
              <a:gs pos="100000">
                <a:srgbClr val="8d110f"/>
              </a:gs>
            </a:gsLst>
            <a:lin ang="5400000"/>
          </a:gradFill>
          <a:ln cap="rnd">
            <a:round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26"/>
          <p:cNvSpPr/>
          <p:nvPr/>
        </p:nvSpPr>
        <p:spPr>
          <a:xfrm flipH="1">
            <a:off x="3709440" y="4018680"/>
            <a:ext cx="687600" cy="16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7"/>
          <p:cNvSpPr/>
          <p:nvPr/>
        </p:nvSpPr>
        <p:spPr>
          <a:xfrm flipH="1" flipV="1" rot="5400000">
            <a:off x="262080" y="3923280"/>
            <a:ext cx="2341080" cy="1060200"/>
          </a:xfrm>
          <a:prstGeom prst="curvedConnector2">
            <a:avLst/>
          </a:prstGeom>
          <a:noFill/>
          <a:ln cap="rnd" w="57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H="1" flipV="1" rot="5400000">
            <a:off x="592560" y="4393080"/>
            <a:ext cx="1665000" cy="1075320"/>
          </a:xfrm>
          <a:prstGeom prst="curvedConnector2">
            <a:avLst/>
          </a:prstGeom>
          <a:noFill/>
          <a:ln cap="rnd" w="57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flipH="1" rot="16200000">
            <a:off x="4364280" y="2810160"/>
            <a:ext cx="987480" cy="4110480"/>
          </a:xfrm>
          <a:prstGeom prst="curvedConnector2">
            <a:avLst/>
          </a:prstGeom>
          <a:noFill/>
          <a:ln cap="rnd" w="57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30"/>
          <p:cNvSpPr/>
          <p:nvPr/>
        </p:nvSpPr>
        <p:spPr>
          <a:xfrm>
            <a:off x="111600" y="5764320"/>
            <a:ext cx="15829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AC 220 – 240 V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888120" y="266760"/>
            <a:ext cx="7086960" cy="6750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ARCHITECTURE DESIGN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grpSp>
        <p:nvGrpSpPr>
          <p:cNvPr id="135" name="Group 2"/>
          <p:cNvGrpSpPr/>
          <p:nvPr/>
        </p:nvGrpSpPr>
        <p:grpSpPr>
          <a:xfrm>
            <a:off x="1219320" y="2381400"/>
            <a:ext cx="1142640" cy="2260080"/>
            <a:chOff x="1219320" y="2381400"/>
            <a:chExt cx="1142640" cy="2260080"/>
          </a:xfrm>
        </p:grpSpPr>
        <p:sp>
          <p:nvSpPr>
            <p:cNvPr id="136" name="CustomShape 3"/>
            <p:cNvSpPr/>
            <p:nvPr/>
          </p:nvSpPr>
          <p:spPr>
            <a:xfrm>
              <a:off x="1219320" y="2381400"/>
              <a:ext cx="1142640" cy="2260080"/>
            </a:xfrm>
            <a:prstGeom prst="roundRect">
              <a:avLst>
                <a:gd name="adj" fmla="val 16667"/>
              </a:avLst>
            </a:prstGeom>
            <a:ln cap="rnd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CustomShape 4"/>
            <p:cNvSpPr/>
            <p:nvPr/>
          </p:nvSpPr>
          <p:spPr>
            <a:xfrm>
              <a:off x="1269720" y="2560320"/>
              <a:ext cx="1041480" cy="1849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CustomShape 5"/>
            <p:cNvSpPr/>
            <p:nvPr/>
          </p:nvSpPr>
          <p:spPr>
            <a:xfrm>
              <a:off x="1704240" y="4442400"/>
              <a:ext cx="172440" cy="167400"/>
            </a:xfrm>
            <a:prstGeom prst="ellipse">
              <a:avLst/>
            </a:prstGeom>
            <a:solidFill>
              <a:schemeClr val="tx1"/>
            </a:solidFill>
            <a:ln cap="rnd">
              <a:solidFill>
                <a:schemeClr val="tx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CustomShape 6"/>
            <p:cNvSpPr/>
            <p:nvPr/>
          </p:nvSpPr>
          <p:spPr>
            <a:xfrm>
              <a:off x="1677600" y="2453400"/>
              <a:ext cx="225720" cy="342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0" name="CustomShape 7"/>
          <p:cNvSpPr/>
          <p:nvPr/>
        </p:nvSpPr>
        <p:spPr>
          <a:xfrm>
            <a:off x="5918040" y="1782360"/>
            <a:ext cx="3708000" cy="3682800"/>
          </a:xfrm>
          <a:prstGeom prst="rect">
            <a:avLst/>
          </a:prstGeom>
          <a:gradFill rotWithShape="0">
            <a:gsLst>
              <a:gs pos="0">
                <a:srgbClr val="fbe7e2"/>
              </a:gs>
              <a:gs pos="100000">
                <a:srgbClr val="ee9072"/>
              </a:gs>
            </a:gsLst>
            <a:lin ang="5400000"/>
          </a:gradFill>
          <a:ln cap="rnd"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41" name="CustomShape 8"/>
          <p:cNvSpPr/>
          <p:nvPr/>
        </p:nvSpPr>
        <p:spPr>
          <a:xfrm>
            <a:off x="8648640" y="4213080"/>
            <a:ext cx="774360" cy="1041120"/>
          </a:xfrm>
          <a:prstGeom prst="can">
            <a:avLst>
              <a:gd name="adj" fmla="val 25000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9"/>
          <p:cNvSpPr/>
          <p:nvPr/>
        </p:nvSpPr>
        <p:spPr>
          <a:xfrm>
            <a:off x="6261120" y="3854520"/>
            <a:ext cx="863280" cy="1491840"/>
          </a:xfrm>
          <a:prstGeom prst="cube">
            <a:avLst>
              <a:gd name="adj" fmla="val 25000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0"/>
          <p:cNvSpPr/>
          <p:nvPr/>
        </p:nvSpPr>
        <p:spPr>
          <a:xfrm>
            <a:off x="6153120" y="4410720"/>
            <a:ext cx="107928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HTTP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SERVER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CustomShape 11"/>
          <p:cNvSpPr/>
          <p:nvPr/>
        </p:nvSpPr>
        <p:spPr>
          <a:xfrm flipH="1">
            <a:off x="6775920" y="2298960"/>
            <a:ext cx="209160" cy="297720"/>
          </a:xfrm>
          <a:prstGeom prst="flowChartDelay">
            <a:avLst/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12"/>
          <p:cNvSpPr/>
          <p:nvPr/>
        </p:nvSpPr>
        <p:spPr>
          <a:xfrm rot="16200000">
            <a:off x="6406200" y="2140200"/>
            <a:ext cx="740160" cy="63468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13"/>
          <p:cNvSpPr/>
          <p:nvPr/>
        </p:nvSpPr>
        <p:spPr>
          <a:xfrm rot="16200000">
            <a:off x="5918040" y="2084760"/>
            <a:ext cx="1146240" cy="745920"/>
          </a:xfrm>
          <a:prstGeom prst="blockArc">
            <a:avLst>
              <a:gd name="adj1" fmla="val 10799997"/>
              <a:gd name="adj2" fmla="val 0"/>
              <a:gd name="adj3" fmla="val 25000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14"/>
          <p:cNvSpPr/>
          <p:nvPr/>
        </p:nvSpPr>
        <p:spPr>
          <a:xfrm>
            <a:off x="6963840" y="2242440"/>
            <a:ext cx="6793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Wi-Fi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CustomShape 15"/>
          <p:cNvSpPr/>
          <p:nvPr/>
        </p:nvSpPr>
        <p:spPr>
          <a:xfrm rot="16200000">
            <a:off x="8304120" y="2091960"/>
            <a:ext cx="1341360" cy="926640"/>
          </a:xfrm>
          <a:prstGeom prst="homePlate">
            <a:avLst>
              <a:gd name="adj" fmla="val 50000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16"/>
          <p:cNvSpPr/>
          <p:nvPr/>
        </p:nvSpPr>
        <p:spPr>
          <a:xfrm>
            <a:off x="8435160" y="2361960"/>
            <a:ext cx="107928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CORE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SYSTEM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" name="CustomShape 17"/>
          <p:cNvSpPr/>
          <p:nvPr/>
        </p:nvSpPr>
        <p:spPr>
          <a:xfrm>
            <a:off x="8807400" y="4498920"/>
            <a:ext cx="456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DB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" name="CustomShape 18"/>
          <p:cNvSpPr/>
          <p:nvPr/>
        </p:nvSpPr>
        <p:spPr>
          <a:xfrm>
            <a:off x="6575040" y="5473800"/>
            <a:ext cx="26240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AUTOMATIC BELL SYSTEM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CustomShape 19"/>
          <p:cNvSpPr/>
          <p:nvPr/>
        </p:nvSpPr>
        <p:spPr>
          <a:xfrm>
            <a:off x="988200" y="4714200"/>
            <a:ext cx="16041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SMART PHONE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CustomShape 20"/>
          <p:cNvSpPr/>
          <p:nvPr/>
        </p:nvSpPr>
        <p:spPr>
          <a:xfrm flipV="1">
            <a:off x="2412720" y="2623680"/>
            <a:ext cx="3657240" cy="1269000"/>
          </a:xfrm>
          <a:prstGeom prst="curvedConnector3">
            <a:avLst>
              <a:gd name="adj1" fmla="val 47917"/>
            </a:avLst>
          </a:prstGeom>
          <a:noFill/>
          <a:ln cap="rnd" w="57240">
            <a:solidFill>
              <a:srgbClr val="92d050"/>
            </a:solidFill>
            <a:prstDash val="sysDot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21"/>
          <p:cNvSpPr/>
          <p:nvPr/>
        </p:nvSpPr>
        <p:spPr>
          <a:xfrm flipV="1" rot="10800000">
            <a:off x="5888160" y="3510720"/>
            <a:ext cx="3525840" cy="1212120"/>
          </a:xfrm>
          <a:prstGeom prst="curvedConnector3">
            <a:avLst>
              <a:gd name="adj1" fmla="val 55763"/>
            </a:avLst>
          </a:prstGeom>
          <a:noFill/>
          <a:ln cap="rnd" w="57240">
            <a:solidFill>
              <a:srgbClr val="00b0f0"/>
            </a:solidFill>
            <a:prstDash val="sysDot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22"/>
          <p:cNvSpPr/>
          <p:nvPr/>
        </p:nvSpPr>
        <p:spPr>
          <a:xfrm>
            <a:off x="7340760" y="4600440"/>
            <a:ext cx="1218960" cy="207000"/>
          </a:xfrm>
          <a:prstGeom prst="leftRightArrow">
            <a:avLst>
              <a:gd name="adj1" fmla="val 50000"/>
              <a:gd name="adj2" fmla="val 50000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23"/>
          <p:cNvSpPr/>
          <p:nvPr/>
        </p:nvSpPr>
        <p:spPr>
          <a:xfrm rot="16200000">
            <a:off x="8637480" y="3615480"/>
            <a:ext cx="814320" cy="192960"/>
          </a:xfrm>
          <a:prstGeom prst="leftRightArrow">
            <a:avLst>
              <a:gd name="adj1" fmla="val 50000"/>
              <a:gd name="adj2" fmla="val 50000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24"/>
          <p:cNvSpPr/>
          <p:nvPr/>
        </p:nvSpPr>
        <p:spPr>
          <a:xfrm rot="16200000">
            <a:off x="6301800" y="3268080"/>
            <a:ext cx="814320" cy="192960"/>
          </a:xfrm>
          <a:prstGeom prst="leftRightArrow">
            <a:avLst>
              <a:gd name="adj1" fmla="val 50000"/>
              <a:gd name="adj2" fmla="val 50000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HARDWARE DESIGN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59" name="Picture 9" descr=""/>
          <p:cNvPicPr/>
          <p:nvPr/>
        </p:nvPicPr>
        <p:blipFill>
          <a:blip r:embed="rId1"/>
          <a:stretch/>
        </p:blipFill>
        <p:spPr>
          <a:xfrm>
            <a:off x="825480" y="3898800"/>
            <a:ext cx="3575520" cy="2679480"/>
          </a:xfrm>
          <a:prstGeom prst="rect">
            <a:avLst/>
          </a:prstGeom>
          <a:ln>
            <a:noFill/>
          </a:ln>
        </p:spPr>
      </p:pic>
      <p:pic>
        <p:nvPicPr>
          <p:cNvPr id="160" name="Picture 11" descr=""/>
          <p:cNvPicPr/>
          <p:nvPr/>
        </p:nvPicPr>
        <p:blipFill>
          <a:blip r:embed="rId2"/>
          <a:stretch/>
        </p:blipFill>
        <p:spPr>
          <a:xfrm>
            <a:off x="825480" y="1326600"/>
            <a:ext cx="1835640" cy="2449440"/>
          </a:xfrm>
          <a:prstGeom prst="rect">
            <a:avLst/>
          </a:prstGeom>
          <a:ln>
            <a:noFill/>
          </a:ln>
        </p:spPr>
      </p:pic>
      <p:pic>
        <p:nvPicPr>
          <p:cNvPr id="161" name="Picture 13" descr=""/>
          <p:cNvPicPr/>
          <p:nvPr/>
        </p:nvPicPr>
        <p:blipFill>
          <a:blip r:embed="rId3"/>
          <a:stretch/>
        </p:blipFill>
        <p:spPr>
          <a:xfrm>
            <a:off x="2807640" y="1326600"/>
            <a:ext cx="1654920" cy="1239840"/>
          </a:xfrm>
          <a:prstGeom prst="rect">
            <a:avLst/>
          </a:prstGeom>
          <a:ln>
            <a:noFill/>
          </a:ln>
        </p:spPr>
      </p:pic>
      <p:pic>
        <p:nvPicPr>
          <p:cNvPr id="162" name="Picture 15" descr=""/>
          <p:cNvPicPr/>
          <p:nvPr/>
        </p:nvPicPr>
        <p:blipFill>
          <a:blip r:embed="rId4"/>
          <a:stretch/>
        </p:blipFill>
        <p:spPr>
          <a:xfrm>
            <a:off x="4580640" y="1326600"/>
            <a:ext cx="2953440" cy="525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888120" y="266760"/>
            <a:ext cx="5029560" cy="6750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ADVANTAGES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888120" y="1424520"/>
            <a:ext cx="8825400" cy="50522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This project can be used in educational institutes, colleges, schools.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This project can also be used in industries.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It is an automatic system.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Human errors can be avoided.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Safety is assured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888120" y="266760"/>
            <a:ext cx="5029560" cy="6750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QUESTIONS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4203360" y="266760"/>
            <a:ext cx="3111480" cy="638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en-US" sz="41300" spc="-1" strike="noStrike">
                <a:solidFill>
                  <a:srgbClr val="ffffff"/>
                </a:solidFill>
                <a:latin typeface="Century Gothic"/>
              </a:rPr>
              <a:t>?</a:t>
            </a:r>
            <a:endParaRPr b="0" lang="en-US" sz="4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2279520" y="3543480"/>
            <a:ext cx="7277040" cy="277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</a:rPr>
              <a:t>THANK YOU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168" name="Picture 3" descr=""/>
          <p:cNvPicPr/>
          <p:nvPr/>
        </p:nvPicPr>
        <p:blipFill>
          <a:blip r:embed="rId1"/>
          <a:stretch/>
        </p:blipFill>
        <p:spPr>
          <a:xfrm>
            <a:off x="4648320" y="648000"/>
            <a:ext cx="2539440" cy="252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130</TotalTime>
  <Application>LibreOffice/6.3.4.2$Linux_X86_64 LibreOffice_project/60da17e045e08f1793c57c00ba83cdfce946d0aa</Application>
  <Words>175</Words>
  <Paragraphs>43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2020-11-20T15:42:23Z</dcterms:created>
  <dc:creator>Katheesh</dc:creator>
  <dc:description/>
  <dc:language>en-US</dc:language>
  <cp:lastModifiedBy/>
  <dcterms:modified xsi:type="dcterms:W3CDTF">2020-11-21T15:56:54Z</dcterms:modified>
  <cp:revision>22</cp:revision>
  <dc:subject/>
  <dc:title>IOT BASED AUTOMATIC BELL SYSTEM WITH MOBILE APPLICATION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